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Inconsolata"/>
      <p:regular r:id="rId16"/>
      <p:bold r:id="rId17"/>
    </p:embeddedFont>
    <p:embeddedFont>
      <p:font typeface="PT Sans Narrow"/>
      <p:regular r:id="rId18"/>
      <p:bold r:id="rId19"/>
    </p:embeddedFont>
    <p:embeddedFont>
      <p:font typeface="Fira Sans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regular.fntdata"/><Relationship Id="rId22" Type="http://schemas.openxmlformats.org/officeDocument/2006/relationships/font" Target="fonts/FiraSans-italic.fntdata"/><Relationship Id="rId21" Type="http://schemas.openxmlformats.org/officeDocument/2006/relationships/font" Target="fonts/FiraSans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Fira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consolata-bold.fntdata"/><Relationship Id="rId16" Type="http://schemas.openxmlformats.org/officeDocument/2006/relationships/font" Target="fonts/Inconsolata-regular.fntdata"/><Relationship Id="rId19" Type="http://schemas.openxmlformats.org/officeDocument/2006/relationships/font" Target="fonts/PTSansNarrow-bold.fntdata"/><Relationship Id="rId18" Type="http://schemas.openxmlformats.org/officeDocument/2006/relationships/font" Target="fonts/PTSansNarrow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11212376" y="5083020"/>
            <a:ext cx="899400" cy="0"/>
          </a:xfrm>
          <a:prstGeom prst="straightConnector1">
            <a:avLst/>
          </a:prstGeom>
          <a:noFill/>
          <a:ln cap="flat" cmpd="sng" w="1219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2520056" y="5053203"/>
            <a:ext cx="899400" cy="0"/>
          </a:xfrm>
          <a:prstGeom prst="straightConnector1">
            <a:avLst/>
          </a:prstGeom>
          <a:noFill/>
          <a:ln cap="flat" cmpd="sng" w="1219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" name="Google Shape;16;p2"/>
          <p:cNvGrpSpPr/>
          <p:nvPr/>
        </p:nvGrpSpPr>
        <p:grpSpPr>
          <a:xfrm>
            <a:off x="1606685" y="1635240"/>
            <a:ext cx="11418927" cy="243840"/>
            <a:chOff x="1346429" y="1011300"/>
            <a:chExt cx="6452100" cy="152400"/>
          </a:xfrm>
        </p:grpSpPr>
        <p:cxnSp>
          <p:nvCxnSpPr>
            <p:cNvPr id="17" name="Google Shape;17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1219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9" name="Google Shape;19;p2"/>
          <p:cNvGrpSpPr/>
          <p:nvPr/>
        </p:nvGrpSpPr>
        <p:grpSpPr>
          <a:xfrm>
            <a:off x="1606696" y="6350560"/>
            <a:ext cx="11418927" cy="243840"/>
            <a:chOff x="1346435" y="3969088"/>
            <a:chExt cx="6452100" cy="15240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1219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1606640" y="2802823"/>
            <a:ext cx="11418600" cy="16359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3419560" y="4560063"/>
            <a:ext cx="77928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-120" y="8073120"/>
            <a:ext cx="14630400" cy="15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498720" y="2087760"/>
            <a:ext cx="13632900" cy="24615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800"/>
              <a:buNone/>
              <a:defRPr sz="20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800"/>
              <a:buNone/>
              <a:defRPr sz="20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800"/>
              <a:buNone/>
              <a:defRPr sz="20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800"/>
              <a:buNone/>
              <a:defRPr sz="20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800"/>
              <a:buNone/>
              <a:defRPr sz="20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800"/>
              <a:buNone/>
              <a:defRPr sz="20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800"/>
              <a:buNone/>
              <a:defRPr sz="20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800"/>
              <a:buNone/>
              <a:defRPr sz="20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800"/>
              <a:buNone/>
              <a:defRPr sz="20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98720" y="4793040"/>
            <a:ext cx="13632900" cy="1714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9" name="Google Shape;99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-80" y="4115040"/>
            <a:ext cx="14630400" cy="41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98720" y="1303680"/>
            <a:ext cx="13714200" cy="15072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9" name="Google Shape;119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120" y="8073120"/>
            <a:ext cx="14630400" cy="1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98720" y="712040"/>
            <a:ext cx="13632900" cy="1131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498720" y="2026120"/>
            <a:ext cx="13632900" cy="5284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498720" y="712040"/>
            <a:ext cx="13632900" cy="1131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98720" y="2025880"/>
            <a:ext cx="6399900" cy="5284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7731840" y="2025880"/>
            <a:ext cx="6399900" cy="5284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98720" y="712040"/>
            <a:ext cx="13632900" cy="1131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784400" y="842160"/>
            <a:ext cx="89817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b="0" sz="8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b="0" sz="8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b="0" sz="8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b="0" sz="8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b="0" sz="8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b="0" sz="8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b="0" sz="8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b="0" sz="8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b="0"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9"/>
          <p:cNvCxnSpPr/>
          <p:nvPr/>
        </p:nvCxnSpPr>
        <p:spPr>
          <a:xfrm>
            <a:off x="8047480" y="7192800"/>
            <a:ext cx="749400" cy="0"/>
          </a:xfrm>
          <a:prstGeom prst="straightConnector1">
            <a:avLst/>
          </a:prstGeom>
          <a:noFill/>
          <a:ln cap="flat" cmpd="sng" w="304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9"/>
          <p:cNvSpPr txBox="1"/>
          <p:nvPr>
            <p:ph type="title"/>
          </p:nvPr>
        </p:nvSpPr>
        <p:spPr>
          <a:xfrm>
            <a:off x="424800" y="1663480"/>
            <a:ext cx="6472200" cy="26814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424800" y="436300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98720" y="6769160"/>
            <a:ext cx="9598200" cy="9582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T Sans Narrow"/>
              <a:buNone/>
              <a:defRPr sz="38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8720" y="712040"/>
            <a:ext cx="136329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PT Sans Narrow"/>
              <a:buNone/>
              <a:defRPr b="1" sz="5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PT Sans Narrow"/>
              <a:buNone/>
              <a:defRPr b="1" sz="5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PT Sans Narrow"/>
              <a:buNone/>
              <a:defRPr b="1" sz="5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PT Sans Narrow"/>
              <a:buNone/>
              <a:defRPr b="1" sz="5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PT Sans Narrow"/>
              <a:buNone/>
              <a:defRPr b="1" sz="5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PT Sans Narrow"/>
              <a:buNone/>
              <a:defRPr b="1" sz="5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PT Sans Narrow"/>
              <a:buNone/>
              <a:defRPr b="1" sz="5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PT Sans Narrow"/>
              <a:buNone/>
              <a:defRPr b="1" sz="5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PT Sans Narrow"/>
              <a:buNone/>
              <a:defRPr b="1" sz="5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8720" y="2026120"/>
            <a:ext cx="13632900" cy="5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Open Sans"/>
              <a:buChar char="●"/>
              <a:defRPr sz="2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○"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■"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●"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○"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■"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●"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○"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■"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37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hyperlink" Target="https://www.researchgate.net/publication/362283276_AI-based_Personalized_E-Learning_Systems_Issues_Challenges_and_Solutions" TargetMode="External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2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49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Relationship Id="rId6" Type="http://schemas.openxmlformats.org/officeDocument/2006/relationships/image" Target="../media/image56.png"/><Relationship Id="rId7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1683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205" y="168354"/>
            <a:ext cx="3353991" cy="1347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725329" y="2374940"/>
            <a:ext cx="13179743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50"/>
              <a:buFont typeface="Fira Sans"/>
              <a:buNone/>
            </a:pPr>
            <a:r>
              <a:rPr b="0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 </a:t>
            </a:r>
            <a:r>
              <a:rPr b="0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Presentation for </a:t>
            </a:r>
            <a:endParaRPr b="0" i="0" sz="1050" u="none" cap="none" strike="noStrike"/>
          </a:p>
        </p:txBody>
      </p:sp>
      <p:sp>
        <p:nvSpPr>
          <p:cNvPr id="134" name="Google Shape;134;p25"/>
          <p:cNvSpPr/>
          <p:nvPr/>
        </p:nvSpPr>
        <p:spPr>
          <a:xfrm>
            <a:off x="725329" y="2724983"/>
            <a:ext cx="6229231" cy="42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650"/>
              <a:buFont typeface="Inconsolata"/>
              <a:buNone/>
            </a:pPr>
            <a:r>
              <a:rPr b="1" i="0" lang="en-US" sz="26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AI-Based Personalized Learning System</a:t>
            </a:r>
            <a:endParaRPr b="0" i="0" sz="2650" u="none" cap="none" strike="noStrike"/>
          </a:p>
        </p:txBody>
      </p:sp>
      <p:sp>
        <p:nvSpPr>
          <p:cNvPr id="135" name="Google Shape;135;p25"/>
          <p:cNvSpPr/>
          <p:nvPr/>
        </p:nvSpPr>
        <p:spPr>
          <a:xfrm>
            <a:off x="725329" y="3348038"/>
            <a:ext cx="13179743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</a:pPr>
            <a:r>
              <a:t/>
            </a:r>
            <a:endParaRPr b="0" i="0" sz="1050" u="none" cap="none" strike="noStrike"/>
          </a:p>
        </p:txBody>
      </p:sp>
      <p:sp>
        <p:nvSpPr>
          <p:cNvPr id="136" name="Google Shape;136;p25"/>
          <p:cNvSpPr/>
          <p:nvPr/>
        </p:nvSpPr>
        <p:spPr>
          <a:xfrm>
            <a:off x="725329" y="4068366"/>
            <a:ext cx="7776329" cy="1720215"/>
          </a:xfrm>
          <a:prstGeom prst="roundRect">
            <a:avLst>
              <a:gd fmla="val 4252" name="adj"/>
            </a:avLst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329" y="4053126"/>
            <a:ext cx="7776329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385" y="3866317"/>
            <a:ext cx="404098" cy="40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875228" y="4405074"/>
            <a:ext cx="1683901" cy="21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Inconsolata"/>
              <a:buNone/>
            </a:pPr>
            <a:r>
              <a:rPr b="1" i="0" lang="en-US" sz="13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Course &amp; Details</a:t>
            </a:r>
            <a:endParaRPr b="0" i="0" sz="1300" u="none" cap="none" strike="noStrike"/>
          </a:p>
        </p:txBody>
      </p:sp>
      <p:sp>
        <p:nvSpPr>
          <p:cNvPr id="140" name="Google Shape;140;p25"/>
          <p:cNvSpPr/>
          <p:nvPr/>
        </p:nvSpPr>
        <p:spPr>
          <a:xfrm>
            <a:off x="875228" y="4750117"/>
            <a:ext cx="7476530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50"/>
              <a:buFont typeface="Fira Sans"/>
              <a:buNone/>
            </a:pPr>
            <a:r>
              <a:rPr b="0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Course Code: </a:t>
            </a:r>
            <a:r>
              <a:rPr b="1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CSE 315</a:t>
            </a:r>
            <a:endParaRPr b="0" i="0" sz="1050" u="none" cap="none" strike="noStrike"/>
          </a:p>
        </p:txBody>
      </p:sp>
      <p:sp>
        <p:nvSpPr>
          <p:cNvPr id="141" name="Google Shape;141;p25"/>
          <p:cNvSpPr/>
          <p:nvPr/>
        </p:nvSpPr>
        <p:spPr>
          <a:xfrm>
            <a:off x="875228" y="5086707"/>
            <a:ext cx="7476530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50"/>
              <a:buFont typeface="Fira Sans"/>
              <a:buNone/>
            </a:pPr>
            <a:r>
              <a:rPr b="0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Date: </a:t>
            </a:r>
            <a:r>
              <a:rPr b="1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October 31, 2025</a:t>
            </a:r>
            <a:endParaRPr b="0" i="0" sz="1050" u="none" cap="none" strike="noStrike"/>
          </a:p>
        </p:txBody>
      </p:sp>
      <p:sp>
        <p:nvSpPr>
          <p:cNvPr id="142" name="Google Shape;142;p25"/>
          <p:cNvSpPr/>
          <p:nvPr/>
        </p:nvSpPr>
        <p:spPr>
          <a:xfrm>
            <a:off x="875228" y="5423297"/>
            <a:ext cx="7476530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50"/>
              <a:buFont typeface="Fira Sans"/>
              <a:buNone/>
            </a:pPr>
            <a:r>
              <a:rPr b="0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Submitted to: </a:t>
            </a:r>
            <a:r>
              <a:rPr b="1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Dr. Faiz Al Faisal</a:t>
            </a:r>
            <a:endParaRPr b="0" i="0" sz="1050" u="none" cap="none" strike="noStrike"/>
          </a:p>
        </p:txBody>
      </p:sp>
      <p:sp>
        <p:nvSpPr>
          <p:cNvPr id="143" name="Google Shape;143;p25"/>
          <p:cNvSpPr/>
          <p:nvPr/>
        </p:nvSpPr>
        <p:spPr>
          <a:xfrm>
            <a:off x="725329" y="6125289"/>
            <a:ext cx="7776329" cy="1383625"/>
          </a:xfrm>
          <a:prstGeom prst="roundRect">
            <a:avLst>
              <a:gd fmla="val 5287" name="adj"/>
            </a:avLst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4" name="Google Shape;14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329" y="6110049"/>
            <a:ext cx="7776329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385" y="5923240"/>
            <a:ext cx="404098" cy="40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>
            <a:off x="875228" y="6461998"/>
            <a:ext cx="1683901" cy="21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Inconsolata"/>
              <a:buNone/>
            </a:pPr>
            <a:r>
              <a:rPr b="1" i="0" lang="en-US" sz="13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Presenters</a:t>
            </a:r>
            <a:endParaRPr b="0" i="0" sz="1300" u="none" cap="none" strike="noStrike"/>
          </a:p>
        </p:txBody>
      </p:sp>
      <p:sp>
        <p:nvSpPr>
          <p:cNvPr id="147" name="Google Shape;147;p25"/>
          <p:cNvSpPr/>
          <p:nvPr/>
        </p:nvSpPr>
        <p:spPr>
          <a:xfrm>
            <a:off x="875228" y="6807041"/>
            <a:ext cx="7476530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50"/>
              <a:buFont typeface="Fira Sans"/>
              <a:buNone/>
            </a:pPr>
            <a:r>
              <a:rPr b="0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Name: All-amin (ID: 213002019)</a:t>
            </a:r>
            <a:endParaRPr b="0" i="0" sz="1050" u="none" cap="none" strike="noStrike"/>
          </a:p>
        </p:txBody>
      </p:sp>
      <p:sp>
        <p:nvSpPr>
          <p:cNvPr id="148" name="Google Shape;148;p25"/>
          <p:cNvSpPr/>
          <p:nvPr/>
        </p:nvSpPr>
        <p:spPr>
          <a:xfrm>
            <a:off x="875228" y="7143631"/>
            <a:ext cx="7476530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50"/>
              <a:buFont typeface="Fira Sans"/>
              <a:buNone/>
            </a:pPr>
            <a:r>
              <a:rPr b="0" i="0" lang="en-US" sz="10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Name: Md Manik Ali (ID: 213002265)</a:t>
            </a:r>
            <a:endParaRPr b="0" i="0" sz="1050" u="none" cap="none" strike="noStrike"/>
          </a:p>
        </p:txBody>
      </p:sp>
      <p:pic>
        <p:nvPicPr>
          <p:cNvPr descr="preencoded.png" id="149" name="Google Shape;14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25977" y="3866317"/>
            <a:ext cx="3298508" cy="329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10440115" y="7826072"/>
            <a:ext cx="507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</a:pPr>
            <a:r>
              <a:t/>
            </a:r>
            <a:endParaRPr b="0" i="0" sz="1050" u="none" cap="none" strike="noStrike"/>
          </a:p>
        </p:txBody>
      </p:sp>
      <p:pic>
        <p:nvPicPr>
          <p:cNvPr id="151" name="Google Shape;151;p25" title="image_7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88100" y="7740651"/>
            <a:ext cx="1544956" cy="38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 title="imag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48474" y="7740650"/>
            <a:ext cx="1868625" cy="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/>
          <p:nvPr/>
        </p:nvSpPr>
        <p:spPr>
          <a:xfrm>
            <a:off x="793790" y="1125736"/>
            <a:ext cx="7936587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550"/>
              <a:buFont typeface="Inconsolata"/>
              <a:buNone/>
            </a:pPr>
            <a:r>
              <a:rPr b="1" i="0" lang="en-US" sz="35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Conclusion: The Future of Education</a:t>
            </a:r>
            <a:endParaRPr b="0" i="0" sz="3550" u="none" cap="none" strike="noStrike"/>
          </a:p>
        </p:txBody>
      </p:sp>
      <p:sp>
        <p:nvSpPr>
          <p:cNvPr id="337" name="Google Shape;337;p34"/>
          <p:cNvSpPr/>
          <p:nvPr/>
        </p:nvSpPr>
        <p:spPr>
          <a:xfrm>
            <a:off x="793790" y="2055614"/>
            <a:ext cx="13042821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400"/>
              <a:buFont typeface="Fira Sans"/>
              <a:buNone/>
            </a:pPr>
            <a:r>
              <a:rPr b="0" i="0" lang="en-US" sz="14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AI-based personalized learning represents a paradigm shift toward a more equitable and effective educational model.</a:t>
            </a:r>
            <a:endParaRPr b="0" i="0" sz="1400" u="none" cap="none" strike="noStrike"/>
          </a:p>
        </p:txBody>
      </p:sp>
      <p:sp>
        <p:nvSpPr>
          <p:cNvPr id="338" name="Google Shape;338;p34"/>
          <p:cNvSpPr/>
          <p:nvPr/>
        </p:nvSpPr>
        <p:spPr>
          <a:xfrm>
            <a:off x="1065967" y="2822138"/>
            <a:ext cx="12770644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50"/>
              <a:buFont typeface="Inconsolata"/>
              <a:buNone/>
            </a:pPr>
            <a:r>
              <a:rPr b="1" i="0" lang="en-US" sz="28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AI is essential for tailoring education to the unique cognitive rhythm of every student, maximizing both engagement and academic outcomes.</a:t>
            </a:r>
            <a:endParaRPr b="0" i="0" sz="2850" u="none" cap="none" strike="noStrike"/>
          </a:p>
        </p:txBody>
      </p:sp>
      <p:sp>
        <p:nvSpPr>
          <p:cNvPr id="339" name="Google Shape;339;p34"/>
          <p:cNvSpPr/>
          <p:nvPr/>
        </p:nvSpPr>
        <p:spPr>
          <a:xfrm>
            <a:off x="793790" y="2549962"/>
            <a:ext cx="22860" cy="1451610"/>
          </a:xfrm>
          <a:prstGeom prst="rect">
            <a:avLst/>
          </a:prstGeom>
          <a:solidFill>
            <a:srgbClr val="F94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793790" y="4500443"/>
            <a:ext cx="3036570" cy="598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4700"/>
              <a:buFont typeface="Inconsolata"/>
              <a:buNone/>
            </a:pPr>
            <a:r>
              <a:rPr b="1" i="0" lang="en-US" sz="47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1:1</a:t>
            </a:r>
            <a:endParaRPr b="0" i="0" sz="4700" u="none" cap="none" strike="noStrike"/>
          </a:p>
        </p:txBody>
      </p:sp>
      <p:sp>
        <p:nvSpPr>
          <p:cNvPr id="341" name="Google Shape;341;p34"/>
          <p:cNvSpPr/>
          <p:nvPr/>
        </p:nvSpPr>
        <p:spPr>
          <a:xfrm>
            <a:off x="1177885" y="5326023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Inconsolata"/>
              <a:buNone/>
            </a:pPr>
            <a:r>
              <a:rPr b="1" i="0" lang="en-US" sz="17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Individualized Pace</a:t>
            </a:r>
            <a:endParaRPr b="0" i="0" sz="1750" u="none" cap="none" strike="noStrike"/>
          </a:p>
        </p:txBody>
      </p:sp>
      <p:sp>
        <p:nvSpPr>
          <p:cNvPr id="342" name="Google Shape;342;p34"/>
          <p:cNvSpPr/>
          <p:nvPr/>
        </p:nvSpPr>
        <p:spPr>
          <a:xfrm>
            <a:off x="793790" y="5790962"/>
            <a:ext cx="3036570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400"/>
              <a:buFont typeface="Fira Sans"/>
              <a:buNone/>
            </a:pPr>
            <a:r>
              <a:rPr b="0" i="0" lang="en-US" sz="14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Delivering instruction that matches the needs of a single student, not a whole class.</a:t>
            </a:r>
            <a:endParaRPr b="0" i="0" sz="1400" u="none" cap="none" strike="noStrike"/>
          </a:p>
        </p:txBody>
      </p:sp>
      <p:sp>
        <p:nvSpPr>
          <p:cNvPr id="343" name="Google Shape;343;p34"/>
          <p:cNvSpPr/>
          <p:nvPr/>
        </p:nvSpPr>
        <p:spPr>
          <a:xfrm>
            <a:off x="4057174" y="4500443"/>
            <a:ext cx="3036689" cy="598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4700"/>
              <a:buFont typeface="Inconsolata"/>
              <a:buNone/>
            </a:pPr>
            <a:r>
              <a:rPr b="1" i="0" lang="en-US" sz="47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+25%</a:t>
            </a:r>
            <a:endParaRPr b="0" i="0" sz="4700" u="none" cap="none" strike="noStrike"/>
          </a:p>
        </p:txBody>
      </p:sp>
      <p:sp>
        <p:nvSpPr>
          <p:cNvPr id="344" name="Google Shape;344;p34"/>
          <p:cNvSpPr/>
          <p:nvPr/>
        </p:nvSpPr>
        <p:spPr>
          <a:xfrm>
            <a:off x="4441388" y="5326023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Inconsolata"/>
              <a:buNone/>
            </a:pPr>
            <a:r>
              <a:rPr b="1" i="0" lang="en-US" sz="17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Predicted Engagement</a:t>
            </a:r>
            <a:endParaRPr b="0" i="0" sz="1750" u="none" cap="none" strike="noStrike"/>
          </a:p>
        </p:txBody>
      </p:sp>
      <p:sp>
        <p:nvSpPr>
          <p:cNvPr id="345" name="Google Shape;345;p34"/>
          <p:cNvSpPr/>
          <p:nvPr/>
        </p:nvSpPr>
        <p:spPr>
          <a:xfrm>
            <a:off x="4057174" y="5790962"/>
            <a:ext cx="3036689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400"/>
              <a:buFont typeface="Fira Sans"/>
              <a:buNone/>
            </a:pPr>
            <a:r>
              <a:rPr b="0" i="0" lang="en-US" sz="14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Studies show a significant increase in student motivation with personalized content.</a:t>
            </a:r>
            <a:endParaRPr b="0" i="0" sz="1400" u="none" cap="none" strike="noStrike"/>
          </a:p>
        </p:txBody>
      </p:sp>
      <p:sp>
        <p:nvSpPr>
          <p:cNvPr id="346" name="Google Shape;346;p34"/>
          <p:cNvSpPr/>
          <p:nvPr/>
        </p:nvSpPr>
        <p:spPr>
          <a:xfrm>
            <a:off x="7544157" y="4387096"/>
            <a:ext cx="2721888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Key Takeaways</a:t>
            </a:r>
            <a:endParaRPr b="0" i="0" sz="2100" u="none" cap="none" strike="noStrike"/>
          </a:p>
        </p:txBody>
      </p:sp>
      <p:sp>
        <p:nvSpPr>
          <p:cNvPr id="347" name="Google Shape;347;p34"/>
          <p:cNvSpPr/>
          <p:nvPr/>
        </p:nvSpPr>
        <p:spPr>
          <a:xfrm>
            <a:off x="7544157" y="4908709"/>
            <a:ext cx="6300073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400"/>
              <a:buFont typeface="Fira Sans"/>
              <a:buChar char="•"/>
            </a:pPr>
            <a:r>
              <a:rPr b="0" i="0" lang="en-US" sz="14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AI is the driver for truly personalized learning experiences.</a:t>
            </a:r>
            <a:endParaRPr b="0" i="0" sz="1400" u="none" cap="none" strike="noStrike"/>
          </a:p>
        </p:txBody>
      </p:sp>
      <p:sp>
        <p:nvSpPr>
          <p:cNvPr id="348" name="Google Shape;348;p34"/>
          <p:cNvSpPr/>
          <p:nvPr/>
        </p:nvSpPr>
        <p:spPr>
          <a:xfrm>
            <a:off x="7544157" y="5262443"/>
            <a:ext cx="6300073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400"/>
              <a:buFont typeface="Fira Sans"/>
              <a:buChar char="•"/>
            </a:pPr>
            <a:r>
              <a:rPr b="0" i="0" lang="en-US" sz="14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The system enhances student outcomes and boosts teacher efficiency.</a:t>
            </a:r>
            <a:endParaRPr b="0" i="0" sz="1400" u="none" cap="none" strike="noStrike"/>
          </a:p>
        </p:txBody>
      </p:sp>
      <p:sp>
        <p:nvSpPr>
          <p:cNvPr id="349" name="Google Shape;349;p34"/>
          <p:cNvSpPr/>
          <p:nvPr/>
        </p:nvSpPr>
        <p:spPr>
          <a:xfrm>
            <a:off x="7544157" y="5616178"/>
            <a:ext cx="6300073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400"/>
              <a:buFont typeface="Fira Sans"/>
              <a:buChar char="•"/>
            </a:pPr>
            <a:r>
              <a:rPr b="0" i="0" lang="en-US" sz="14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Addressing ethical and technical challenges is crucial for widespread future adoption.</a:t>
            </a:r>
            <a:endParaRPr b="0" i="0" sz="1400" u="none" cap="none" strike="noStrike"/>
          </a:p>
        </p:txBody>
      </p:sp>
      <p:pic>
        <p:nvPicPr>
          <p:cNvPr descr="preencoded.png" id="350" name="Google Shape;3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4157" y="6400800"/>
            <a:ext cx="1761887" cy="49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6775" y="7761766"/>
            <a:ext cx="23336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/>
          <p:nvPr/>
        </p:nvSpPr>
        <p:spPr>
          <a:xfrm>
            <a:off x="793790" y="241863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4450"/>
              <a:buFont typeface="Inconsolata"/>
              <a:buNone/>
            </a:pPr>
            <a:r>
              <a:rPr b="1" i="0" lang="en-US" sz="44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References</a:t>
            </a:r>
            <a:endParaRPr b="0" i="0" sz="4450" u="none" cap="none" strike="noStrike"/>
          </a:p>
        </p:txBody>
      </p:sp>
      <p:sp>
        <p:nvSpPr>
          <p:cNvPr id="359" name="Google Shape;359;p35"/>
          <p:cNvSpPr/>
          <p:nvPr/>
        </p:nvSpPr>
        <p:spPr>
          <a:xfrm>
            <a:off x="793790" y="3581043"/>
            <a:ext cx="13042821" cy="2229803"/>
          </a:xfrm>
          <a:prstGeom prst="roundRect">
            <a:avLst>
              <a:gd fmla="val 6561" name="adj"/>
            </a:avLst>
          </a:prstGeom>
          <a:solidFill>
            <a:srgbClr val="241631"/>
          </a:solidFill>
          <a:ln cap="flat" cmpd="sng" w="30475">
            <a:solidFill>
              <a:srgbClr val="5C4E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0" name="Google Shape;3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10" y="3581043"/>
            <a:ext cx="121920" cy="222980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/>
          <p:nvPr/>
        </p:nvSpPr>
        <p:spPr>
          <a:xfrm>
            <a:off x="1142524" y="3838337"/>
            <a:ext cx="1048476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200"/>
              <a:buFont typeface="Inconsolata"/>
              <a:buNone/>
            </a:pPr>
            <a:r>
              <a:rPr b="1" i="0" lang="en-US" sz="22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AI-based Personalized E-Learning Systems: Issues, Challenges and Solutions</a:t>
            </a:r>
            <a:endParaRPr b="0" i="0" sz="2200" u="none" cap="none" strike="noStrike"/>
          </a:p>
        </p:txBody>
      </p:sp>
      <p:sp>
        <p:nvSpPr>
          <p:cNvPr id="362" name="Google Shape;362;p35"/>
          <p:cNvSpPr/>
          <p:nvPr/>
        </p:nvSpPr>
        <p:spPr>
          <a:xfrm>
            <a:off x="1142524" y="4328755"/>
            <a:ext cx="12436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This comprehensive research paper from </a:t>
            </a:r>
            <a:r>
              <a:rPr b="1" i="0" lang="en-US" sz="17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ResearchGate (2023)</a:t>
            </a:r>
            <a:r>
              <a:rPr b="0" i="0" lang="en-US" sz="17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delves into the intricacies of AI-driven personalized e-learning, discussing key challenges and potential solutions.</a:t>
            </a:r>
            <a:endParaRPr b="0" i="0" sz="1750" u="none" cap="none" strike="noStrike"/>
          </a:p>
        </p:txBody>
      </p:sp>
      <p:sp>
        <p:nvSpPr>
          <p:cNvPr id="363" name="Google Shape;363;p35"/>
          <p:cNvSpPr/>
          <p:nvPr/>
        </p:nvSpPr>
        <p:spPr>
          <a:xfrm>
            <a:off x="1142524" y="5190649"/>
            <a:ext cx="12436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1750"/>
              <a:buFont typeface="Fira Sans"/>
              <a:buNone/>
            </a:pPr>
            <a:r>
              <a:rPr b="0" i="0" lang="en-US" sz="1750" u="sng" cap="none" strike="noStrike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Read the full paper on ResearchGate</a:t>
            </a:r>
            <a:endParaRPr b="0" i="0" sz="1750" u="none" cap="none" strike="noStrike"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6775" y="7771821"/>
            <a:ext cx="23336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793790" y="3235643"/>
            <a:ext cx="9185434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4000"/>
              <a:buFont typeface="Inconsolata"/>
              <a:buNone/>
            </a:pPr>
            <a:r>
              <a:rPr b="1" i="0" lang="en-US" sz="400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The Challenge: Diversity in Learning</a:t>
            </a:r>
            <a:endParaRPr b="0" i="0" sz="4000" u="none" cap="none" strike="noStrike"/>
          </a:p>
        </p:txBody>
      </p:sp>
      <p:sp>
        <p:nvSpPr>
          <p:cNvPr id="161" name="Google Shape;161;p26"/>
          <p:cNvSpPr/>
          <p:nvPr/>
        </p:nvSpPr>
        <p:spPr>
          <a:xfrm>
            <a:off x="793790" y="4179689"/>
            <a:ext cx="1304282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Traditional one-size-fits-all education often fails to meet the diverse needs of students. Our project addresses this gap through personalization.</a:t>
            </a:r>
            <a:endParaRPr b="0" i="0" sz="1600" u="none" cap="none" strike="noStrike"/>
          </a:p>
        </p:txBody>
      </p:sp>
      <p:sp>
        <p:nvSpPr>
          <p:cNvPr id="162" name="Google Shape;162;p26"/>
          <p:cNvSpPr/>
          <p:nvPr/>
        </p:nvSpPr>
        <p:spPr>
          <a:xfrm>
            <a:off x="793790" y="5062657"/>
            <a:ext cx="4211479" cy="2482929"/>
          </a:xfrm>
          <a:prstGeom prst="roundRect">
            <a:avLst>
              <a:gd fmla="val 19733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997863" y="5266730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000"/>
              <a:buFont typeface="Inconsolata"/>
              <a:buNone/>
            </a:pPr>
            <a:r>
              <a:rPr b="1" i="0" lang="en-US" sz="20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Variable Pace</a:t>
            </a:r>
            <a:endParaRPr b="0" i="0" sz="2000" u="none" cap="none" strike="noStrike"/>
          </a:p>
        </p:txBody>
      </p:sp>
      <p:sp>
        <p:nvSpPr>
          <p:cNvPr id="164" name="Google Shape;164;p26"/>
          <p:cNvSpPr/>
          <p:nvPr/>
        </p:nvSpPr>
        <p:spPr>
          <a:xfrm>
            <a:off x="997863" y="5707975"/>
            <a:ext cx="3803333" cy="1633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Every student absorbs information and masters concepts at a unique pace. Some advance quickly, while others require more time and repetition to grasp core concepts.</a:t>
            </a:r>
            <a:endParaRPr b="0" i="0" sz="1600" u="none" cap="none" strike="noStrike"/>
          </a:p>
        </p:txBody>
      </p:sp>
      <p:sp>
        <p:nvSpPr>
          <p:cNvPr id="165" name="Google Shape;165;p26"/>
          <p:cNvSpPr/>
          <p:nvPr/>
        </p:nvSpPr>
        <p:spPr>
          <a:xfrm>
            <a:off x="5209342" y="5062657"/>
            <a:ext cx="4211598" cy="2482929"/>
          </a:xfrm>
          <a:prstGeom prst="roundRect">
            <a:avLst>
              <a:gd fmla="val 19733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5413415" y="5266730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000"/>
              <a:buFont typeface="Inconsolata"/>
              <a:buNone/>
            </a:pPr>
            <a:r>
              <a:rPr b="1" i="0" lang="en-US" sz="20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Learning Gaps</a:t>
            </a:r>
            <a:endParaRPr b="0" i="0" sz="2000" u="none" cap="none" strike="noStrike"/>
          </a:p>
        </p:txBody>
      </p:sp>
      <p:sp>
        <p:nvSpPr>
          <p:cNvPr id="167" name="Google Shape;167;p26"/>
          <p:cNvSpPr/>
          <p:nvPr/>
        </p:nvSpPr>
        <p:spPr>
          <a:xfrm>
            <a:off x="5413415" y="5707975"/>
            <a:ext cx="3803452" cy="130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When instruction is uniform, some students are left behind, leading to cumulative knowledge deficits that hinder future success.</a:t>
            </a:r>
            <a:endParaRPr b="0" i="0" sz="1600" u="none" cap="none" strike="noStrike"/>
          </a:p>
        </p:txBody>
      </p:sp>
      <p:sp>
        <p:nvSpPr>
          <p:cNvPr id="168" name="Google Shape;168;p26"/>
          <p:cNvSpPr/>
          <p:nvPr/>
        </p:nvSpPr>
        <p:spPr>
          <a:xfrm>
            <a:off x="9625013" y="5062657"/>
            <a:ext cx="4211598" cy="2482929"/>
          </a:xfrm>
          <a:prstGeom prst="roundRect">
            <a:avLst>
              <a:gd fmla="val 19733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9829086" y="5266730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000"/>
              <a:buFont typeface="Inconsolata"/>
              <a:buNone/>
            </a:pPr>
            <a:r>
              <a:rPr b="1" i="0" lang="en-US" sz="20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The Solution</a:t>
            </a:r>
            <a:endParaRPr b="0" i="0" sz="2000" u="none" cap="none" strike="noStrike"/>
          </a:p>
        </p:txBody>
      </p:sp>
      <p:sp>
        <p:nvSpPr>
          <p:cNvPr id="170" name="Google Shape;170;p26"/>
          <p:cNvSpPr/>
          <p:nvPr/>
        </p:nvSpPr>
        <p:spPr>
          <a:xfrm>
            <a:off x="9829086" y="5707975"/>
            <a:ext cx="3803452" cy="130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Personalized learning systems are designed to adapt instructional material, pace, and feedback to the individual needs of each student.</a:t>
            </a:r>
            <a:endParaRPr b="0" i="0" sz="1600" u="none" cap="none" strike="noStrike"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7350" y="7775125"/>
            <a:ext cx="1656175" cy="3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793790" y="937974"/>
            <a:ext cx="6377583" cy="531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300"/>
              <a:buFont typeface="Inconsolata"/>
              <a:buNone/>
            </a:pPr>
            <a:r>
              <a:rPr b="1" i="0" lang="en-US" sz="330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Defining Personalized Learning</a:t>
            </a:r>
            <a:endParaRPr b="0" i="0" sz="3300" u="none" cap="none" strike="noStrike"/>
          </a:p>
        </p:txBody>
      </p:sp>
      <p:sp>
        <p:nvSpPr>
          <p:cNvPr id="179" name="Google Shape;179;p27"/>
          <p:cNvSpPr/>
          <p:nvPr/>
        </p:nvSpPr>
        <p:spPr>
          <a:xfrm>
            <a:off x="793790" y="1809750"/>
            <a:ext cx="1304282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Fira Sans"/>
              <a:buNone/>
            </a:pPr>
            <a:r>
              <a:rPr b="0" i="0" lang="en-US" sz="13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Personalized learning is an educational approach where teaching methods and content are dynamically adjusted to fit the specific needs and skills of the learner.</a:t>
            </a:r>
            <a:endParaRPr b="0" i="0" sz="1300" u="none" cap="none" strike="noStrike"/>
          </a:p>
        </p:txBody>
      </p:sp>
      <p:sp>
        <p:nvSpPr>
          <p:cNvPr id="180" name="Google Shape;180;p27"/>
          <p:cNvSpPr/>
          <p:nvPr/>
        </p:nvSpPr>
        <p:spPr>
          <a:xfrm>
            <a:off x="793790" y="2464594"/>
            <a:ext cx="6313884" cy="1365885"/>
          </a:xfrm>
          <a:prstGeom prst="roundRect">
            <a:avLst>
              <a:gd fmla="val 8033" name="adj"/>
            </a:avLst>
          </a:prstGeom>
          <a:solidFill>
            <a:srgbClr val="241631"/>
          </a:solidFill>
          <a:ln cap="flat" cmpd="sng" w="22850">
            <a:solidFill>
              <a:srgbClr val="5C4E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1" name="Google Shape;1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930" y="2464594"/>
            <a:ext cx="91440" cy="136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1055251" y="2657475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650"/>
              <a:buFont typeface="Inconsolata"/>
              <a:buNone/>
            </a:pPr>
            <a:r>
              <a:rPr b="1" i="0" lang="en-US" sz="16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Adaptive Instruction</a:t>
            </a:r>
            <a:endParaRPr b="0" i="0" sz="1650" u="none" cap="none" strike="noStrike"/>
          </a:p>
        </p:txBody>
      </p:sp>
      <p:sp>
        <p:nvSpPr>
          <p:cNvPr id="183" name="Google Shape;183;p27"/>
          <p:cNvSpPr/>
          <p:nvPr/>
        </p:nvSpPr>
        <p:spPr>
          <a:xfrm>
            <a:off x="1055251" y="3093244"/>
            <a:ext cx="5859542" cy="544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Fira Sans"/>
              <a:buNone/>
            </a:pPr>
            <a:r>
              <a:rPr b="0" i="0" lang="en-US" sz="13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The system's instructional approach automatically changes based on continuous assessment of the student's current proficiency level.</a:t>
            </a:r>
            <a:endParaRPr b="0" i="0" sz="1300" u="none" cap="none" strike="noStrike"/>
          </a:p>
        </p:txBody>
      </p:sp>
      <p:sp>
        <p:nvSpPr>
          <p:cNvPr id="184" name="Google Shape;184;p27"/>
          <p:cNvSpPr/>
          <p:nvPr/>
        </p:nvSpPr>
        <p:spPr>
          <a:xfrm>
            <a:off x="793790" y="4000500"/>
            <a:ext cx="6313884" cy="1365885"/>
          </a:xfrm>
          <a:prstGeom prst="roundRect">
            <a:avLst>
              <a:gd fmla="val 8033" name="adj"/>
            </a:avLst>
          </a:prstGeom>
          <a:solidFill>
            <a:srgbClr val="241631"/>
          </a:solidFill>
          <a:ln cap="flat" cmpd="sng" w="22850">
            <a:solidFill>
              <a:srgbClr val="5C4E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930" y="4000500"/>
            <a:ext cx="91440" cy="136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1055251" y="4193381"/>
            <a:ext cx="2231588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650"/>
              <a:buFont typeface="Inconsolata"/>
              <a:buNone/>
            </a:pPr>
            <a:r>
              <a:rPr b="1" i="0" lang="en-US" sz="16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Content Customization</a:t>
            </a:r>
            <a:endParaRPr b="0" i="0" sz="1650" u="none" cap="none" strike="noStrike"/>
          </a:p>
        </p:txBody>
      </p:sp>
      <p:sp>
        <p:nvSpPr>
          <p:cNvPr id="187" name="Google Shape;187;p27"/>
          <p:cNvSpPr/>
          <p:nvPr/>
        </p:nvSpPr>
        <p:spPr>
          <a:xfrm>
            <a:off x="1055251" y="4629150"/>
            <a:ext cx="5859542" cy="544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Fira Sans"/>
              <a:buNone/>
            </a:pPr>
            <a:r>
              <a:rPr b="0" i="0" lang="en-US" sz="13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Learning materials, examples, and difficulty levels are modified to match the student’s evolving skill profile.</a:t>
            </a:r>
            <a:endParaRPr b="0" i="0" sz="1300" u="none" cap="none" strike="noStrike"/>
          </a:p>
        </p:txBody>
      </p:sp>
      <p:sp>
        <p:nvSpPr>
          <p:cNvPr id="188" name="Google Shape;188;p27"/>
          <p:cNvSpPr/>
          <p:nvPr/>
        </p:nvSpPr>
        <p:spPr>
          <a:xfrm>
            <a:off x="793790" y="5536406"/>
            <a:ext cx="6313884" cy="1365885"/>
          </a:xfrm>
          <a:prstGeom prst="roundRect">
            <a:avLst>
              <a:gd fmla="val 8033" name="adj"/>
            </a:avLst>
          </a:prstGeom>
          <a:solidFill>
            <a:srgbClr val="241631"/>
          </a:solidFill>
          <a:ln cap="flat" cmpd="sng" w="22850">
            <a:solidFill>
              <a:srgbClr val="5C4E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930" y="5536406"/>
            <a:ext cx="91440" cy="136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/>
          <p:nvPr/>
        </p:nvSpPr>
        <p:spPr>
          <a:xfrm>
            <a:off x="1055251" y="5729288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650"/>
              <a:buFont typeface="Inconsolata"/>
              <a:buNone/>
            </a:pPr>
            <a:r>
              <a:rPr b="1" i="0" lang="en-US" sz="16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Practical Examples</a:t>
            </a:r>
            <a:endParaRPr b="0" i="0" sz="1650" u="none" cap="none" strike="noStrike"/>
          </a:p>
        </p:txBody>
      </p:sp>
      <p:sp>
        <p:nvSpPr>
          <p:cNvPr id="191" name="Google Shape;191;p27"/>
          <p:cNvSpPr/>
          <p:nvPr/>
        </p:nvSpPr>
        <p:spPr>
          <a:xfrm>
            <a:off x="1055251" y="6165056"/>
            <a:ext cx="5859542" cy="544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Fira Sans"/>
              <a:buNone/>
            </a:pPr>
            <a:r>
              <a:rPr b="0" i="0" lang="en-US" sz="13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This includes adaptive assessments, customized homework sets, and online courses that adjust material flow based on performance.</a:t>
            </a:r>
            <a:endParaRPr b="0" i="0" sz="1300" u="none" cap="none" strike="noStrike"/>
          </a:p>
        </p:txBody>
      </p:sp>
      <p:pic>
        <p:nvPicPr>
          <p:cNvPr descr="preencoded.png" id="192" name="Google Shape;19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0346" y="2464594"/>
            <a:ext cx="4593193" cy="4635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6775" y="7786648"/>
            <a:ext cx="23336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/>
          <p:nvPr/>
        </p:nvSpPr>
        <p:spPr>
          <a:xfrm>
            <a:off x="793790" y="662226"/>
            <a:ext cx="8291274" cy="460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900"/>
              <a:buFont typeface="Inconsolata"/>
              <a:buNone/>
            </a:pPr>
            <a:r>
              <a:rPr b="1" i="0" lang="en-US" sz="290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The Engine of Personalization: The Role of AI</a:t>
            </a:r>
            <a:endParaRPr b="0" i="0" sz="2900" u="none" cap="none" strike="noStrike"/>
          </a:p>
        </p:txBody>
      </p:sp>
      <p:sp>
        <p:nvSpPr>
          <p:cNvPr id="201" name="Google Shape;201;p28"/>
          <p:cNvSpPr/>
          <p:nvPr/>
        </p:nvSpPr>
        <p:spPr>
          <a:xfrm>
            <a:off x="793790" y="1417796"/>
            <a:ext cx="13042821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150"/>
              <a:buFont typeface="Fira Sans"/>
              <a:buNone/>
            </a:pPr>
            <a:r>
              <a:rPr b="0" i="0" lang="en-US" sz="11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Artificial Intelligence is crucial for enabling personalization at scale by processing vast amounts of data and making intelligent, real-time decisions about the optimal learning path.</a:t>
            </a:r>
            <a:endParaRPr b="0" i="0" sz="1150" u="none" cap="none" strike="noStrike"/>
          </a:p>
        </p:txBody>
      </p:sp>
      <p:pic>
        <p:nvPicPr>
          <p:cNvPr descr="preencoded.png"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962" y="1819394"/>
            <a:ext cx="4958358" cy="4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4969466" y="2701970"/>
            <a:ext cx="1848114" cy="238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50"/>
              <a:buFont typeface="Inconsolata"/>
              <a:buNone/>
            </a:pPr>
            <a:r>
              <a:rPr b="1" i="0" lang="en-US" sz="13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Data Ingestion</a:t>
            </a:r>
            <a:endParaRPr b="0" i="0" sz="1350" u="none" cap="none" strike="noStrike"/>
          </a:p>
        </p:txBody>
      </p:sp>
      <p:pic>
        <p:nvPicPr>
          <p:cNvPr descr="preencoded.png" id="204" name="Google Shape;20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8459" y="3706034"/>
            <a:ext cx="423879" cy="42387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6210240" y="5152655"/>
            <a:ext cx="1789963" cy="476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50"/>
              <a:buFont typeface="Inconsolata"/>
              <a:buNone/>
            </a:pPr>
            <a:r>
              <a:rPr b="1" i="0" lang="en-US" sz="13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Analysis &amp; Modeling</a:t>
            </a:r>
            <a:endParaRPr b="0" i="0" sz="1350" u="none" cap="none" strike="noStrike"/>
          </a:p>
        </p:txBody>
      </p:sp>
      <p:pic>
        <p:nvPicPr>
          <p:cNvPr descr="preencoded.png" id="206" name="Google Shape;20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8447" y="3964468"/>
            <a:ext cx="423879" cy="42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>
            <a:off x="7798994" y="3200955"/>
            <a:ext cx="1789963" cy="238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50"/>
              <a:buFont typeface="Inconsolata"/>
              <a:buNone/>
            </a:pPr>
            <a:r>
              <a:rPr b="1" i="0" lang="en-US" sz="13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Output &amp; Action</a:t>
            </a:r>
            <a:endParaRPr b="0" i="0" sz="1350" u="none" cap="none" strike="noStrike"/>
          </a:p>
        </p:txBody>
      </p:sp>
      <p:pic>
        <p:nvPicPr>
          <p:cNvPr descr="preencoded.png" id="208" name="Google Shape;20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4537" y="4241977"/>
            <a:ext cx="423879" cy="42387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/>
          <p:nvPr/>
        </p:nvSpPr>
        <p:spPr>
          <a:xfrm>
            <a:off x="793790" y="6585347"/>
            <a:ext cx="1934051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1450"/>
              <a:buFont typeface="Inconsolata"/>
              <a:buNone/>
            </a:pPr>
            <a:r>
              <a:rPr b="1" i="0" lang="en-US" sz="14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Analyzes Student Data</a:t>
            </a:r>
            <a:endParaRPr b="0" i="0" sz="1450" u="none" cap="none" strike="noStrike"/>
          </a:p>
        </p:txBody>
      </p:sp>
      <p:sp>
        <p:nvSpPr>
          <p:cNvPr id="210" name="Google Shape;210;p28"/>
          <p:cNvSpPr/>
          <p:nvPr/>
        </p:nvSpPr>
        <p:spPr>
          <a:xfrm>
            <a:off x="793790" y="6963132"/>
            <a:ext cx="4107418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150"/>
              <a:buFont typeface="Fira Sans"/>
              <a:buNone/>
            </a:pPr>
            <a:r>
              <a:rPr b="0" i="0" lang="en-US" sz="11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AI uses machine learning models to parse performance metrics, time spent on tasks, and interaction patterns.</a:t>
            </a:r>
            <a:endParaRPr b="0" i="0" sz="1150" u="none" cap="none" strike="noStrike"/>
          </a:p>
        </p:txBody>
      </p:sp>
      <p:sp>
        <p:nvSpPr>
          <p:cNvPr id="211" name="Google Shape;211;p28"/>
          <p:cNvSpPr/>
          <p:nvPr/>
        </p:nvSpPr>
        <p:spPr>
          <a:xfrm>
            <a:off x="5268397" y="6585347"/>
            <a:ext cx="2855000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1450"/>
              <a:buFont typeface="Inconsolata"/>
              <a:buNone/>
            </a:pPr>
            <a:r>
              <a:rPr b="1" i="0" lang="en-US" sz="14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Identifies Mastery and Deficits</a:t>
            </a:r>
            <a:endParaRPr b="0" i="0" sz="1450" u="none" cap="none" strike="noStrike"/>
          </a:p>
        </p:txBody>
      </p:sp>
      <p:sp>
        <p:nvSpPr>
          <p:cNvPr id="212" name="Google Shape;212;p28"/>
          <p:cNvSpPr/>
          <p:nvPr/>
        </p:nvSpPr>
        <p:spPr>
          <a:xfrm>
            <a:off x="5268397" y="6963132"/>
            <a:ext cx="4107418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150"/>
              <a:buFont typeface="Fira Sans"/>
              <a:buNone/>
            </a:pPr>
            <a:r>
              <a:rPr b="0" i="0" lang="en-US" sz="11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It accurately pinpoints where a student excels and where foundational knowledge is missing.</a:t>
            </a:r>
            <a:endParaRPr b="0" i="0" sz="1150" u="none" cap="none" strike="noStrike"/>
          </a:p>
        </p:txBody>
      </p:sp>
      <p:sp>
        <p:nvSpPr>
          <p:cNvPr id="213" name="Google Shape;213;p28"/>
          <p:cNvSpPr/>
          <p:nvPr/>
        </p:nvSpPr>
        <p:spPr>
          <a:xfrm>
            <a:off x="9743003" y="6585347"/>
            <a:ext cx="2486620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1450"/>
              <a:buFont typeface="Inconsolata"/>
              <a:buNone/>
            </a:pPr>
            <a:r>
              <a:rPr b="1" i="0" lang="en-US" sz="14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Provides Real-Time Feedback</a:t>
            </a:r>
            <a:endParaRPr b="0" i="0" sz="1450" u="none" cap="none" strike="noStrike"/>
          </a:p>
        </p:txBody>
      </p:sp>
      <p:sp>
        <p:nvSpPr>
          <p:cNvPr id="214" name="Google Shape;214;p28"/>
          <p:cNvSpPr/>
          <p:nvPr/>
        </p:nvSpPr>
        <p:spPr>
          <a:xfrm>
            <a:off x="9743003" y="6963132"/>
            <a:ext cx="4107418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150"/>
              <a:buFont typeface="Fira Sans"/>
              <a:buNone/>
            </a:pPr>
            <a:r>
              <a:rPr b="0" i="0" lang="en-US" sz="11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This analysis is used to deliver instant, customized guidance and recommend the next most relevant learning activity.</a:t>
            </a:r>
            <a:endParaRPr b="0" i="0" sz="1150" u="none" cap="none" strike="noStrike"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29620" y="7777865"/>
            <a:ext cx="23336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/>
          <p:nvPr/>
        </p:nvSpPr>
        <p:spPr>
          <a:xfrm>
            <a:off x="6280190" y="731877"/>
            <a:ext cx="7556421" cy="1204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750"/>
              <a:buFont typeface="Inconsolata"/>
              <a:buNone/>
            </a:pPr>
            <a:r>
              <a:rPr b="1" i="0" lang="en-US" sz="37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System Architecture: Key Modules</a:t>
            </a:r>
            <a:endParaRPr b="0" i="0" sz="3750" u="none" cap="none" strike="noStrike"/>
          </a:p>
        </p:txBody>
      </p:sp>
      <p:sp>
        <p:nvSpPr>
          <p:cNvPr id="224" name="Google Shape;224;p29"/>
          <p:cNvSpPr/>
          <p:nvPr/>
        </p:nvSpPr>
        <p:spPr>
          <a:xfrm>
            <a:off x="6280190" y="2225993"/>
            <a:ext cx="7556421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Our proposed AI-based system operates on a feedback loop managed by three core, interconnected components.</a:t>
            </a:r>
            <a:endParaRPr b="0" i="0" sz="1500" u="none" cap="none" strike="noStrike"/>
          </a:p>
        </p:txBody>
      </p:sp>
      <p:pic>
        <p:nvPicPr>
          <p:cNvPr descr="preencoded.png" id="225" name="Google Shape;22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059549"/>
            <a:ext cx="963930" cy="1479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/>
          <p:nvPr/>
        </p:nvSpPr>
        <p:spPr>
          <a:xfrm>
            <a:off x="7436882" y="3252311"/>
            <a:ext cx="3179921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250"/>
              <a:buFont typeface="Inconsolata"/>
              <a:buNone/>
            </a:pPr>
            <a:r>
              <a:rPr b="1" i="0" lang="en-US" sz="22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Data Collection Module</a:t>
            </a:r>
            <a:endParaRPr b="0" i="0" sz="2250" u="none" cap="none" strike="noStrike"/>
          </a:p>
        </p:txBody>
      </p:sp>
      <p:sp>
        <p:nvSpPr>
          <p:cNvPr id="227" name="Google Shape;227;p29"/>
          <p:cNvSpPr/>
          <p:nvPr/>
        </p:nvSpPr>
        <p:spPr>
          <a:xfrm>
            <a:off x="7436882" y="3729395"/>
            <a:ext cx="6399728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Gathers continuous input on student interactions, including quiz scores, assignment results, reading time, and engagement metrics.</a:t>
            </a:r>
            <a:endParaRPr b="0" i="0" sz="1500" u="none" cap="none" strike="noStrike"/>
          </a:p>
        </p:txBody>
      </p:sp>
      <p:pic>
        <p:nvPicPr>
          <p:cNvPr descr="preencoded.png" id="228" name="Google Shape;22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4538901"/>
            <a:ext cx="963930" cy="1479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7436882" y="4731663"/>
            <a:ext cx="2892028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250"/>
              <a:buFont typeface="Inconsolata"/>
              <a:buNone/>
            </a:pPr>
            <a:r>
              <a:rPr b="1" i="0" lang="en-US" sz="22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AI Analysis Module</a:t>
            </a:r>
            <a:endParaRPr b="0" i="0" sz="2250" u="none" cap="none" strike="noStrike"/>
          </a:p>
        </p:txBody>
      </p:sp>
      <p:sp>
        <p:nvSpPr>
          <p:cNvPr id="230" name="Google Shape;230;p29"/>
          <p:cNvSpPr/>
          <p:nvPr/>
        </p:nvSpPr>
        <p:spPr>
          <a:xfrm>
            <a:off x="7436882" y="5208746"/>
            <a:ext cx="6399728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Utilizes algorithms to model student knowledge, predict performance, and determine the optimal next step in the learning sequence.</a:t>
            </a:r>
            <a:endParaRPr b="0" i="0" sz="1500" u="none" cap="none" strike="noStrike"/>
          </a:p>
        </p:txBody>
      </p:sp>
      <p:pic>
        <p:nvPicPr>
          <p:cNvPr descr="preencoded.png" id="231" name="Google Shape;23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6018252"/>
            <a:ext cx="963930" cy="1479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/>
        </p:nvSpPr>
        <p:spPr>
          <a:xfrm>
            <a:off x="7436882" y="6211014"/>
            <a:ext cx="3324463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250"/>
              <a:buFont typeface="Inconsolata"/>
              <a:buNone/>
            </a:pPr>
            <a:r>
              <a:rPr b="1" i="0" lang="en-US" sz="22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Content Delivery Module</a:t>
            </a:r>
            <a:endParaRPr b="0" i="0" sz="2250" u="none" cap="none" strike="noStrike"/>
          </a:p>
        </p:txBody>
      </p:sp>
      <p:sp>
        <p:nvSpPr>
          <p:cNvPr id="233" name="Google Shape;233;p29"/>
          <p:cNvSpPr/>
          <p:nvPr/>
        </p:nvSpPr>
        <p:spPr>
          <a:xfrm>
            <a:off x="7436882" y="6688098"/>
            <a:ext cx="6399728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Selects, formats, and presents the most appropriate educational content (videos, exercises, explanations) to the student.</a:t>
            </a:r>
            <a:endParaRPr b="0" i="0" sz="1500" u="none" cap="none" strike="noStrike"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96770" y="7772817"/>
            <a:ext cx="23336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4400"/>
              <a:buFont typeface="Inconsolata"/>
              <a:buNone/>
            </a:pPr>
            <a:r>
              <a:rPr b="1" i="0" lang="en-US" sz="440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The Personalization Loop: How AI Works in Practice</a:t>
            </a:r>
            <a:endParaRPr b="0" i="0" sz="4400" u="none" cap="none" strike="noStrike"/>
          </a:p>
        </p:txBody>
      </p:sp>
      <p:sp>
        <p:nvSpPr>
          <p:cNvPr id="242" name="Google Shape;242;p30"/>
          <p:cNvSpPr/>
          <p:nvPr/>
        </p:nvSpPr>
        <p:spPr>
          <a:xfrm>
            <a:off x="787241" y="2474000"/>
            <a:ext cx="13055918" cy="359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243" name="Google Shape;243;p30"/>
          <p:cNvSpPr/>
          <p:nvPr/>
        </p:nvSpPr>
        <p:spPr>
          <a:xfrm>
            <a:off x="897969" y="3453884"/>
            <a:ext cx="3794998" cy="351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200"/>
              <a:buFont typeface="Inconsolata"/>
              <a:buNone/>
            </a:pPr>
            <a:r>
              <a:rPr b="1" i="0" lang="en-US" sz="22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Activity or Quiz Completion</a:t>
            </a:r>
            <a:endParaRPr b="0" i="0" sz="2200" u="none" cap="none" strike="noStrike"/>
          </a:p>
        </p:txBody>
      </p:sp>
      <p:pic>
        <p:nvPicPr>
          <p:cNvPr descr="preencoded.png" id="244" name="Google Shape;2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391" y="3086814"/>
            <a:ext cx="4569500" cy="456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7147" y="3894713"/>
            <a:ext cx="336471" cy="33647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/>
          <p:nvPr/>
        </p:nvSpPr>
        <p:spPr>
          <a:xfrm>
            <a:off x="9937313" y="3273981"/>
            <a:ext cx="3232785" cy="351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200"/>
              <a:buFont typeface="Inconsolata"/>
              <a:buNone/>
            </a:pPr>
            <a:r>
              <a:rPr b="1" i="0" lang="en-US" sz="22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AI Performance Analysis</a:t>
            </a:r>
            <a:endParaRPr b="0" i="0" sz="2200" u="none" cap="none" strike="noStrike"/>
          </a:p>
        </p:txBody>
      </p:sp>
      <p:sp>
        <p:nvSpPr>
          <p:cNvPr id="247" name="Google Shape;247;p30"/>
          <p:cNvSpPr/>
          <p:nvPr/>
        </p:nvSpPr>
        <p:spPr>
          <a:xfrm>
            <a:off x="9937313" y="3760351"/>
            <a:ext cx="3905845" cy="1079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The system immediately processes the results to update the student’s current mastery profile.</a:t>
            </a:r>
            <a:endParaRPr b="0" i="0" sz="1750" u="none" cap="none" strike="noStrike"/>
          </a:p>
        </p:txBody>
      </p:sp>
      <p:pic>
        <p:nvPicPr>
          <p:cNvPr descr="preencoded.png" id="248" name="Google Shape;24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0391" y="3086814"/>
            <a:ext cx="4569500" cy="456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5283" y="4283571"/>
            <a:ext cx="336471" cy="33647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/>
          <p:nvPr/>
        </p:nvSpPr>
        <p:spPr>
          <a:xfrm>
            <a:off x="9937313" y="5551765"/>
            <a:ext cx="3905845" cy="702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200"/>
              <a:buFont typeface="Inconsolata"/>
              <a:buNone/>
            </a:pPr>
            <a:r>
              <a:rPr b="1" i="0" lang="en-US" sz="22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Personalized Content Delivery</a:t>
            </a:r>
            <a:endParaRPr b="0" i="0" sz="2200" u="none" cap="none" strike="noStrike"/>
          </a:p>
        </p:txBody>
      </p:sp>
      <p:sp>
        <p:nvSpPr>
          <p:cNvPr id="251" name="Google Shape;251;p30"/>
          <p:cNvSpPr/>
          <p:nvPr/>
        </p:nvSpPr>
        <p:spPr>
          <a:xfrm>
            <a:off x="9937313" y="6389608"/>
            <a:ext cx="3905845" cy="1079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Based on the analysis, new content (review, challenge, or next topic) is recommended.</a:t>
            </a:r>
            <a:endParaRPr b="0" i="0" sz="1750" u="none" cap="none" strike="noStrike"/>
          </a:p>
        </p:txBody>
      </p:sp>
      <p:pic>
        <p:nvPicPr>
          <p:cNvPr descr="preencoded.png" id="252" name="Google Shape;25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0391" y="3086814"/>
            <a:ext cx="4569500" cy="456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6425" y="6511707"/>
            <a:ext cx="336471" cy="33647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>
            <a:off x="1319689" y="5727502"/>
            <a:ext cx="3373279" cy="351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200"/>
              <a:buFont typeface="Inconsolata"/>
              <a:buNone/>
            </a:pPr>
            <a:r>
              <a:rPr b="1" i="0" lang="en-US" sz="22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Feedback and Improvement</a:t>
            </a:r>
            <a:endParaRPr b="0" i="0" sz="2200" u="none" cap="none" strike="noStrike"/>
          </a:p>
        </p:txBody>
      </p:sp>
      <p:sp>
        <p:nvSpPr>
          <p:cNvPr id="255" name="Google Shape;255;p30"/>
          <p:cNvSpPr/>
          <p:nvPr/>
        </p:nvSpPr>
        <p:spPr>
          <a:xfrm>
            <a:off x="787241" y="6213872"/>
            <a:ext cx="3905726" cy="1079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Student interaction with the new content serves as feedback, restarting the cycle for continuous optimization.</a:t>
            </a:r>
            <a:endParaRPr b="0" i="0" sz="1750" u="none" cap="none" strike="noStrike"/>
          </a:p>
        </p:txBody>
      </p:sp>
      <p:pic>
        <p:nvPicPr>
          <p:cNvPr descr="preencoded.png" id="256" name="Google Shape;256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0391" y="3086814"/>
            <a:ext cx="4569500" cy="456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89" y="6122849"/>
            <a:ext cx="336471" cy="33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63275" y="7799375"/>
            <a:ext cx="2196110" cy="3137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/>
          <p:nvPr/>
        </p:nvSpPr>
        <p:spPr>
          <a:xfrm>
            <a:off x="716280" y="562689"/>
            <a:ext cx="6980992" cy="415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600"/>
              <a:buFont typeface="Inconsolata"/>
              <a:buNone/>
            </a:pPr>
            <a:r>
              <a:rPr b="1" i="0" lang="en-US" sz="260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Key Advantages of AI Personalized Learning</a:t>
            </a:r>
            <a:endParaRPr b="0" i="0" sz="2600" u="none" cap="none" strike="noStrike"/>
          </a:p>
        </p:txBody>
      </p:sp>
      <p:sp>
        <p:nvSpPr>
          <p:cNvPr id="266" name="Google Shape;266;p31"/>
          <p:cNvSpPr/>
          <p:nvPr/>
        </p:nvSpPr>
        <p:spPr>
          <a:xfrm>
            <a:off x="716280" y="1244322"/>
            <a:ext cx="13197840" cy="21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00"/>
              <a:buFont typeface="Fira Sans"/>
              <a:buNone/>
            </a:pPr>
            <a:r>
              <a:rPr b="0" i="0" lang="en-US" sz="10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Implementing an AI-based system offers profound benefits for students, educators, and institutions.</a:t>
            </a:r>
            <a:endParaRPr b="0" i="0" sz="1000" u="none" cap="none" strike="noStrike"/>
          </a:p>
        </p:txBody>
      </p:sp>
      <p:sp>
        <p:nvSpPr>
          <p:cNvPr id="267" name="Google Shape;267;p31"/>
          <p:cNvSpPr/>
          <p:nvPr/>
        </p:nvSpPr>
        <p:spPr>
          <a:xfrm>
            <a:off x="716280" y="1756172"/>
            <a:ext cx="299204" cy="299204"/>
          </a:xfrm>
          <a:prstGeom prst="roundRect">
            <a:avLst>
              <a:gd fmla="val 6669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1148477" y="1801892"/>
            <a:ext cx="2077641" cy="207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Inconsolata"/>
              <a:buNone/>
            </a:pPr>
            <a:r>
              <a:rPr b="1" i="0" lang="en-US" sz="13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Enhanced Learning Quality</a:t>
            </a:r>
            <a:endParaRPr b="0" i="0" sz="1300" u="none" cap="none" strike="noStrike"/>
          </a:p>
        </p:txBody>
      </p:sp>
      <p:sp>
        <p:nvSpPr>
          <p:cNvPr id="269" name="Google Shape;269;p31"/>
          <p:cNvSpPr/>
          <p:nvPr/>
        </p:nvSpPr>
        <p:spPr>
          <a:xfrm>
            <a:off x="1148477" y="2142768"/>
            <a:ext cx="6004441" cy="425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00"/>
              <a:buFont typeface="Fira Sans"/>
              <a:buNone/>
            </a:pPr>
            <a:r>
              <a:rPr b="0" i="0" lang="en-US" sz="10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By focusing instruction precisely where it is needed, the system maximizes comprehension and knowledge retention.</a:t>
            </a:r>
            <a:endParaRPr b="0" i="0" sz="1000" u="none" cap="none" strike="noStrike"/>
          </a:p>
        </p:txBody>
      </p:sp>
      <p:sp>
        <p:nvSpPr>
          <p:cNvPr id="270" name="Google Shape;270;p31"/>
          <p:cNvSpPr/>
          <p:nvPr/>
        </p:nvSpPr>
        <p:spPr>
          <a:xfrm>
            <a:off x="716280" y="2834283"/>
            <a:ext cx="299204" cy="299204"/>
          </a:xfrm>
          <a:prstGeom prst="roundRect">
            <a:avLst>
              <a:gd fmla="val 6669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1148477" y="2880003"/>
            <a:ext cx="1662827" cy="207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Inconsolata"/>
              <a:buNone/>
            </a:pPr>
            <a:r>
              <a:rPr b="1" i="0" lang="en-US" sz="13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Teacher Augmentation</a:t>
            </a:r>
            <a:endParaRPr b="0" i="0" sz="1300" u="none" cap="none" strike="noStrike"/>
          </a:p>
        </p:txBody>
      </p:sp>
      <p:sp>
        <p:nvSpPr>
          <p:cNvPr id="272" name="Google Shape;272;p31"/>
          <p:cNvSpPr/>
          <p:nvPr/>
        </p:nvSpPr>
        <p:spPr>
          <a:xfrm>
            <a:off x="1148477" y="3220879"/>
            <a:ext cx="6004441" cy="425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00"/>
              <a:buFont typeface="Fira Sans"/>
              <a:buNone/>
            </a:pPr>
            <a:r>
              <a:rPr b="0" i="0" lang="en-US" sz="10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Automating content adaptation frees educators from routine tasks, allowing them to focus on high-impact interactions and deeper student engagement.</a:t>
            </a:r>
            <a:endParaRPr b="0" i="0" sz="1000" u="none" cap="none" strike="noStrike"/>
          </a:p>
        </p:txBody>
      </p:sp>
      <p:sp>
        <p:nvSpPr>
          <p:cNvPr id="273" name="Google Shape;273;p31"/>
          <p:cNvSpPr/>
          <p:nvPr/>
        </p:nvSpPr>
        <p:spPr>
          <a:xfrm>
            <a:off x="7485102" y="1756172"/>
            <a:ext cx="299204" cy="299204"/>
          </a:xfrm>
          <a:prstGeom prst="roundRect">
            <a:avLst>
              <a:gd fmla="val 6669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7917299" y="1801892"/>
            <a:ext cx="2160746" cy="207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Inconsolata"/>
              <a:buNone/>
            </a:pPr>
            <a:r>
              <a:rPr b="1" i="0" lang="en-US" sz="13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Reduction of Learning Gaps</a:t>
            </a:r>
            <a:endParaRPr b="0" i="0" sz="1300" u="none" cap="none" strike="noStrike"/>
          </a:p>
        </p:txBody>
      </p:sp>
      <p:sp>
        <p:nvSpPr>
          <p:cNvPr id="275" name="Google Shape;275;p31"/>
          <p:cNvSpPr/>
          <p:nvPr/>
        </p:nvSpPr>
        <p:spPr>
          <a:xfrm>
            <a:off x="7917299" y="2142768"/>
            <a:ext cx="6004441" cy="425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00"/>
              <a:buFont typeface="Fira Sans"/>
              <a:buNone/>
            </a:pPr>
            <a:r>
              <a:rPr b="0" i="0" lang="en-US" sz="10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The adaptive nature ensures that foundational deficits are addressed immediately, preventing them from hindering future progress.</a:t>
            </a:r>
            <a:endParaRPr b="0" i="0" sz="1000" u="none" cap="none" strike="noStrike"/>
          </a:p>
        </p:txBody>
      </p:sp>
      <p:sp>
        <p:nvSpPr>
          <p:cNvPr id="276" name="Google Shape;276;p31"/>
          <p:cNvSpPr/>
          <p:nvPr/>
        </p:nvSpPr>
        <p:spPr>
          <a:xfrm>
            <a:off x="7485102" y="2834283"/>
            <a:ext cx="299204" cy="299204"/>
          </a:xfrm>
          <a:prstGeom prst="roundRect">
            <a:avLst>
              <a:gd fmla="val 6669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7917299" y="2880003"/>
            <a:ext cx="2243852" cy="207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300"/>
              <a:buFont typeface="Inconsolata"/>
              <a:buNone/>
            </a:pPr>
            <a:r>
              <a:rPr b="1" i="0" lang="en-US" sz="130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Real-Time Progress Tracking</a:t>
            </a:r>
            <a:endParaRPr b="0" i="0" sz="1300" u="none" cap="none" strike="noStrike"/>
          </a:p>
        </p:txBody>
      </p:sp>
      <p:sp>
        <p:nvSpPr>
          <p:cNvPr id="278" name="Google Shape;278;p31"/>
          <p:cNvSpPr/>
          <p:nvPr/>
        </p:nvSpPr>
        <p:spPr>
          <a:xfrm>
            <a:off x="7917299" y="3220879"/>
            <a:ext cx="6004441" cy="425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000"/>
              <a:buFont typeface="Fira Sans"/>
              <a:buNone/>
            </a:pPr>
            <a:r>
              <a:rPr b="0" i="0" lang="en-US" sz="10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Educators gain immediate, actionable insights into student performance, allowing for proactive intervention.</a:t>
            </a:r>
            <a:endParaRPr b="0" i="0" sz="1000" u="none" cap="none" strike="noStrike"/>
          </a:p>
        </p:txBody>
      </p:sp>
      <p:pic>
        <p:nvPicPr>
          <p:cNvPr descr="preencoded.png"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5102" y="3795951"/>
            <a:ext cx="4183737" cy="418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6775" y="7792233"/>
            <a:ext cx="23336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7" name="Google Shape;2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/>
          <p:nvPr/>
        </p:nvSpPr>
        <p:spPr>
          <a:xfrm>
            <a:off x="6280190" y="862132"/>
            <a:ext cx="7470577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750"/>
              <a:buFont typeface="Inconsolata"/>
              <a:buNone/>
            </a:pPr>
            <a:r>
              <a:rPr b="1" i="0" lang="en-US" sz="37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Critical Challenges in Adoption</a:t>
            </a:r>
            <a:endParaRPr b="0" i="0" sz="3750" u="none" cap="none" strike="noStrike"/>
          </a:p>
        </p:txBody>
      </p:sp>
      <p:sp>
        <p:nvSpPr>
          <p:cNvPr id="289" name="Google Shape;289;p32"/>
          <p:cNvSpPr/>
          <p:nvPr/>
        </p:nvSpPr>
        <p:spPr>
          <a:xfrm>
            <a:off x="6280190" y="1753791"/>
            <a:ext cx="7556421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While the potential is significant, widespread adoption of AI personalized learning must overcome several practical hurdles.</a:t>
            </a:r>
            <a:endParaRPr b="0" i="0" sz="1500" u="none" cap="none" strike="noStrike"/>
          </a:p>
        </p:txBody>
      </p:sp>
      <p:sp>
        <p:nvSpPr>
          <p:cNvPr id="290" name="Google Shape;290;p32"/>
          <p:cNvSpPr/>
          <p:nvPr/>
        </p:nvSpPr>
        <p:spPr>
          <a:xfrm>
            <a:off x="6280190" y="2587347"/>
            <a:ext cx="7556421" cy="1464826"/>
          </a:xfrm>
          <a:prstGeom prst="roundRect">
            <a:avLst>
              <a:gd fmla="val 1974" name="adj"/>
            </a:avLst>
          </a:prstGeom>
          <a:solidFill>
            <a:srgbClr val="241631"/>
          </a:solidFill>
          <a:ln cap="flat" cmpd="sng" w="22850">
            <a:solidFill>
              <a:srgbClr val="5C4E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6303050" y="2610207"/>
            <a:ext cx="771168" cy="1419106"/>
          </a:xfrm>
          <a:prstGeom prst="roundRect">
            <a:avLst>
              <a:gd fmla="val 193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2" name="Google Shape;29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032" y="3175040"/>
            <a:ext cx="289203" cy="28920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/>
          <p:nvPr/>
        </p:nvSpPr>
        <p:spPr>
          <a:xfrm>
            <a:off x="7266980" y="2802969"/>
            <a:ext cx="2529126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850"/>
              <a:buFont typeface="Inconsolata"/>
              <a:buNone/>
            </a:pPr>
            <a:r>
              <a:rPr b="1" i="0" lang="en-US" sz="18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Data Privacy Concerns</a:t>
            </a:r>
            <a:endParaRPr b="0" i="0" sz="1850" u="none" cap="none" strike="noStrike"/>
          </a:p>
        </p:txBody>
      </p:sp>
      <p:sp>
        <p:nvSpPr>
          <p:cNvPr id="294" name="Google Shape;294;p32"/>
          <p:cNvSpPr/>
          <p:nvPr/>
        </p:nvSpPr>
        <p:spPr>
          <a:xfrm>
            <a:off x="7266980" y="3219807"/>
            <a:ext cx="6354008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Handling sensitive student performance data requires robust security measures and clear ethical guidelines to ensure trust and compliance.</a:t>
            </a:r>
            <a:endParaRPr b="0" i="0" sz="1500" u="none" cap="none" strike="noStrike"/>
          </a:p>
        </p:txBody>
      </p:sp>
      <p:sp>
        <p:nvSpPr>
          <p:cNvPr id="295" name="Google Shape;295;p32"/>
          <p:cNvSpPr/>
          <p:nvPr/>
        </p:nvSpPr>
        <p:spPr>
          <a:xfrm>
            <a:off x="6280190" y="4244935"/>
            <a:ext cx="7556421" cy="1464826"/>
          </a:xfrm>
          <a:prstGeom prst="roundRect">
            <a:avLst>
              <a:gd fmla="val 1974" name="adj"/>
            </a:avLst>
          </a:prstGeom>
          <a:solidFill>
            <a:srgbClr val="241631"/>
          </a:solidFill>
          <a:ln cap="flat" cmpd="sng" w="22850">
            <a:solidFill>
              <a:srgbClr val="5C4E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"/>
          <p:cNvSpPr/>
          <p:nvPr/>
        </p:nvSpPr>
        <p:spPr>
          <a:xfrm>
            <a:off x="6303050" y="4267795"/>
            <a:ext cx="771168" cy="1419106"/>
          </a:xfrm>
          <a:prstGeom prst="roundRect">
            <a:avLst>
              <a:gd fmla="val 193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7" name="Google Shape;29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4032" y="4832628"/>
            <a:ext cx="289203" cy="28920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/>
        </p:nvSpPr>
        <p:spPr>
          <a:xfrm>
            <a:off x="7266980" y="4460558"/>
            <a:ext cx="385381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850"/>
              <a:buFont typeface="Inconsolata"/>
              <a:buNone/>
            </a:pPr>
            <a:r>
              <a:rPr b="1" i="0" lang="en-US" sz="18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Technology Cost &amp; Infrastructure</a:t>
            </a:r>
            <a:endParaRPr b="0" i="0" sz="1850" u="none" cap="none" strike="noStrike"/>
          </a:p>
        </p:txBody>
      </p:sp>
      <p:sp>
        <p:nvSpPr>
          <p:cNvPr id="299" name="Google Shape;299;p32"/>
          <p:cNvSpPr/>
          <p:nvPr/>
        </p:nvSpPr>
        <p:spPr>
          <a:xfrm>
            <a:off x="7266980" y="4877395"/>
            <a:ext cx="6354008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Developing, deploying, and maintaining sophisticated AI systems can be expensive, posing a barrier for resource-limited institutions.</a:t>
            </a:r>
            <a:endParaRPr b="0" i="0" sz="1500" u="none" cap="none" strike="noStrike"/>
          </a:p>
        </p:txBody>
      </p:sp>
      <p:sp>
        <p:nvSpPr>
          <p:cNvPr id="300" name="Google Shape;300;p32"/>
          <p:cNvSpPr/>
          <p:nvPr/>
        </p:nvSpPr>
        <p:spPr>
          <a:xfrm>
            <a:off x="6280190" y="5902523"/>
            <a:ext cx="7556421" cy="1464826"/>
          </a:xfrm>
          <a:prstGeom prst="roundRect">
            <a:avLst>
              <a:gd fmla="val 1974" name="adj"/>
            </a:avLst>
          </a:prstGeom>
          <a:solidFill>
            <a:srgbClr val="241631"/>
          </a:solidFill>
          <a:ln cap="flat" cmpd="sng" w="22850">
            <a:solidFill>
              <a:srgbClr val="5C4E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6303050" y="5925383"/>
            <a:ext cx="771168" cy="1419106"/>
          </a:xfrm>
          <a:prstGeom prst="roundRect">
            <a:avLst>
              <a:gd fmla="val 193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2" name="Google Shape;30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4032" y="6490216"/>
            <a:ext cx="289203" cy="28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/>
          <p:nvPr/>
        </p:nvSpPr>
        <p:spPr>
          <a:xfrm>
            <a:off x="7266980" y="6118146"/>
            <a:ext cx="3733443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850"/>
              <a:buFont typeface="Inconsolata"/>
              <a:buNone/>
            </a:pPr>
            <a:r>
              <a:rPr b="1" i="0" lang="en-US" sz="18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Student and Educator Acceptance</a:t>
            </a:r>
            <a:endParaRPr b="0" i="0" sz="1850" u="none" cap="none" strike="noStrike"/>
          </a:p>
        </p:txBody>
      </p:sp>
      <p:sp>
        <p:nvSpPr>
          <p:cNvPr id="304" name="Google Shape;304;p32"/>
          <p:cNvSpPr/>
          <p:nvPr/>
        </p:nvSpPr>
        <p:spPr>
          <a:xfrm>
            <a:off x="7266980" y="6534983"/>
            <a:ext cx="6354008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Successful implementation requires training for educators and ensuring students understand and embrace the new learning model.</a:t>
            </a:r>
            <a:endParaRPr b="0" i="0" sz="1500" u="none" cap="none" strike="noStrike"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29775" y="7775724"/>
            <a:ext cx="23336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/>
          <p:nvPr/>
        </p:nvSpPr>
        <p:spPr>
          <a:xfrm>
            <a:off x="793790" y="1103948"/>
            <a:ext cx="9398437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750"/>
              <a:buFont typeface="Inconsolata"/>
              <a:buNone/>
            </a:pPr>
            <a:r>
              <a:rPr b="1" i="0" lang="en-US" sz="3750" u="none" cap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AI in Practice: Real-World Applications</a:t>
            </a:r>
            <a:endParaRPr b="0" i="0" sz="3750" u="none" cap="none" strike="noStrike"/>
          </a:p>
        </p:txBody>
      </p:sp>
      <p:sp>
        <p:nvSpPr>
          <p:cNvPr id="313" name="Google Shape;313;p33"/>
          <p:cNvSpPr/>
          <p:nvPr/>
        </p:nvSpPr>
        <p:spPr>
          <a:xfrm>
            <a:off x="793790" y="2091928"/>
            <a:ext cx="13042821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Several platforms have already integrated AI features to deliver personalized and adaptive educational experiences.</a:t>
            </a:r>
            <a:endParaRPr b="0" i="0" sz="1500" u="none" cap="none" strike="noStrike"/>
          </a:p>
        </p:txBody>
      </p:sp>
      <p:pic>
        <p:nvPicPr>
          <p:cNvPr descr="preencoded.png" id="314" name="Google Shape;3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10" y="2742367"/>
            <a:ext cx="4239697" cy="2313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292" y="2742367"/>
            <a:ext cx="4239697" cy="2313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9175" y="2742367"/>
            <a:ext cx="4239697" cy="231362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/>
          <p:nvPr/>
        </p:nvSpPr>
        <p:spPr>
          <a:xfrm>
            <a:off x="793790" y="5398056"/>
            <a:ext cx="13042821" cy="1727478"/>
          </a:xfrm>
          <a:prstGeom prst="roundRect">
            <a:avLst>
              <a:gd fmla="val 1674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793790" y="5398056"/>
            <a:ext cx="4347567" cy="1727478"/>
          </a:xfrm>
          <a:prstGeom prst="roundRect">
            <a:avLst>
              <a:gd fmla="val 1674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986552" y="5590818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850"/>
              <a:buFont typeface="Inconsolata"/>
              <a:buNone/>
            </a:pPr>
            <a:r>
              <a:rPr b="1" i="0" lang="en-US" sz="18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Adaptive Quizzing</a:t>
            </a:r>
            <a:endParaRPr b="0" i="0" sz="1850" u="none" cap="none" strike="noStrike"/>
          </a:p>
        </p:txBody>
      </p:sp>
      <p:sp>
        <p:nvSpPr>
          <p:cNvPr id="320" name="Google Shape;320;p33"/>
          <p:cNvSpPr/>
          <p:nvPr/>
        </p:nvSpPr>
        <p:spPr>
          <a:xfrm>
            <a:off x="986552" y="6007656"/>
            <a:ext cx="3962043" cy="92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Quizzes adjust difficulty and topic coverage in real-time based on the student's previous answers.</a:t>
            </a:r>
            <a:endParaRPr b="0" i="0" sz="1500" u="none" cap="none" strike="noStrike"/>
          </a:p>
        </p:txBody>
      </p:sp>
      <p:sp>
        <p:nvSpPr>
          <p:cNvPr id="321" name="Google Shape;321;p33"/>
          <p:cNvSpPr/>
          <p:nvPr/>
        </p:nvSpPr>
        <p:spPr>
          <a:xfrm>
            <a:off x="5141357" y="5398056"/>
            <a:ext cx="4347567" cy="1727478"/>
          </a:xfrm>
          <a:prstGeom prst="rect">
            <a:avLst/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5141357" y="5398056"/>
            <a:ext cx="22860" cy="1727478"/>
          </a:xfrm>
          <a:prstGeom prst="roundRect">
            <a:avLst>
              <a:gd fmla="val 126512" name="adj"/>
            </a:avLst>
          </a:prstGeom>
          <a:solidFill>
            <a:srgbClr val="5C4E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5334119" y="5590818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850"/>
              <a:buFont typeface="Inconsolata"/>
              <a:buNone/>
            </a:pPr>
            <a:r>
              <a:rPr b="1" i="0" lang="en-US" sz="18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AI-Powered Chatbots</a:t>
            </a:r>
            <a:endParaRPr b="0" i="0" sz="1850" u="none" cap="none" strike="noStrike"/>
          </a:p>
        </p:txBody>
      </p:sp>
      <p:sp>
        <p:nvSpPr>
          <p:cNvPr id="324" name="Google Shape;324;p33"/>
          <p:cNvSpPr/>
          <p:nvPr/>
        </p:nvSpPr>
        <p:spPr>
          <a:xfrm>
            <a:off x="5334119" y="6007656"/>
            <a:ext cx="3962043" cy="92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These systems provide instant, 24/7 student support, answering questions and guiding learners through course material.</a:t>
            </a:r>
            <a:endParaRPr b="0" i="0" sz="1500" u="none" cap="none" strike="noStrike"/>
          </a:p>
        </p:txBody>
      </p:sp>
      <p:sp>
        <p:nvSpPr>
          <p:cNvPr id="325" name="Google Shape;325;p33"/>
          <p:cNvSpPr/>
          <p:nvPr/>
        </p:nvSpPr>
        <p:spPr>
          <a:xfrm>
            <a:off x="9488924" y="5398056"/>
            <a:ext cx="4347567" cy="1727478"/>
          </a:xfrm>
          <a:prstGeom prst="rect">
            <a:avLst/>
          </a:prstGeom>
          <a:solidFill>
            <a:srgbClr val="4335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9488924" y="5398056"/>
            <a:ext cx="22860" cy="1727478"/>
          </a:xfrm>
          <a:prstGeom prst="roundRect">
            <a:avLst>
              <a:gd fmla="val 126512" name="adj"/>
            </a:avLst>
          </a:prstGeom>
          <a:solidFill>
            <a:srgbClr val="5C4E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9681686" y="5590818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850"/>
              <a:buFont typeface="Inconsolata"/>
              <a:buNone/>
            </a:pPr>
            <a:r>
              <a:rPr b="1" i="0" lang="en-US" sz="1850" u="none" cap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Platform Integration</a:t>
            </a:r>
            <a:endParaRPr b="0" i="0" sz="1850" u="none" cap="none" strike="noStrike"/>
          </a:p>
        </p:txBody>
      </p:sp>
      <p:sp>
        <p:nvSpPr>
          <p:cNvPr id="328" name="Google Shape;328;p33"/>
          <p:cNvSpPr/>
          <p:nvPr/>
        </p:nvSpPr>
        <p:spPr>
          <a:xfrm>
            <a:off x="9681686" y="6007656"/>
            <a:ext cx="3962043" cy="92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0"/>
              <a:buFont typeface="Fira Sans"/>
              <a:buNone/>
            </a:pPr>
            <a:r>
              <a:rPr b="0" i="0" lang="en-US" sz="150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Leading educational providers, such as Khan Academy, use AI to map out mastery paths and recommend individualized lessons.</a:t>
            </a:r>
            <a:endParaRPr b="0" i="0" sz="1500" u="none" cap="none" strike="noStrike"/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05475" y="7775609"/>
            <a:ext cx="23336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